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330" r:id="rId3"/>
    <p:sldId id="331" r:id="rId4"/>
    <p:sldId id="332" r:id="rId5"/>
    <p:sldId id="333" r:id="rId6"/>
    <p:sldId id="377" r:id="rId7"/>
    <p:sldId id="337" r:id="rId8"/>
    <p:sldId id="367" r:id="rId9"/>
    <p:sldId id="338" r:id="rId10"/>
  </p:sldIdLst>
  <p:sldSz cx="9144000" cy="6858000" type="screen4x3"/>
  <p:notesSz cx="7010400" cy="92964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365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7800" autoAdjust="0"/>
  </p:normalViewPr>
  <p:slideViewPr>
    <p:cSldViewPr snapToObjects="1">
      <p:cViewPr>
        <p:scale>
          <a:sx n="66" d="100"/>
          <a:sy n="66" d="100"/>
        </p:scale>
        <p:origin x="-55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9EDE6-4C2F-4338-A4A7-9958715C7C93}" type="datetimeFigureOut">
              <a:rPr lang="it-IT" smtClean="0"/>
              <a:t>19/07/2012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B423A-890D-4E7E-84F8-0B74906194D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086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r">
              <a:defRPr sz="1200"/>
            </a:lvl1pPr>
          </a:lstStyle>
          <a:p>
            <a:fld id="{37F1FB43-DA73-4E21-A0CA-90CBB28AEE7B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4" tIns="46587" rIns="93174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4" tIns="46587" rIns="93174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r">
              <a:defRPr sz="1200"/>
            </a:lvl1pPr>
          </a:lstStyle>
          <a:p>
            <a:fld id="{B243FE85-7A34-4EB3-9164-856192A212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65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1636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075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54075"/>
            <a:ext cx="5111750" cy="52720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16126"/>
            <a:ext cx="3008313" cy="4110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df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it logo RGB outlin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0000" y="361441"/>
            <a:ext cx="1094234" cy="11948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pic>
        <p:nvPicPr>
          <p:cNvPr id="7" name="Picture 6" descr="iit logo RGB outline without text.ai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180000" y="180000"/>
            <a:ext cx="660400" cy="5588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553200"/>
            <a:ext cx="9144000" cy="168275"/>
          </a:xfrm>
          <a:prstGeom prst="rect">
            <a:avLst/>
          </a:prstGeom>
          <a:solidFill>
            <a:srgbClr val="61636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C05D96A-5A56-F843-B5A6-AB19E25093DC}" type="datetimeFigureOut">
              <a:rPr lang="en-GB"/>
              <a:pPr/>
              <a:t>19/07/2012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AAD73BF-4F90-BF4A-B58E-D4B49D89A2F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266600" y="180001"/>
            <a:ext cx="840400" cy="5602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616365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1938"/>
            <a:ext cx="6348434" cy="1143000"/>
          </a:xfrm>
        </p:spPr>
        <p:txBody>
          <a:bodyPr/>
          <a:lstStyle/>
          <a:p>
            <a:r>
              <a:rPr lang="en-US" sz="3200" dirty="0" smtClean="0"/>
              <a:t>A (very) simple example: read data to/from a port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596900" y="1506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[on terminal 1] </a:t>
            </a:r>
            <a:r>
              <a:rPr lang="en-US" dirty="0" err="1" smtClean="0">
                <a:solidFill>
                  <a:schemeClr val="bg2"/>
                </a:solidFill>
              </a:rPr>
              <a:t>yarpserver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[on terminal 2] </a:t>
            </a:r>
            <a:r>
              <a:rPr lang="en-US" dirty="0" err="1" smtClean="0">
                <a:solidFill>
                  <a:schemeClr val="bg2"/>
                </a:solidFill>
              </a:rPr>
              <a:t>yarp</a:t>
            </a:r>
            <a:r>
              <a:rPr lang="en-US" dirty="0" smtClean="0">
                <a:solidFill>
                  <a:schemeClr val="bg2"/>
                </a:solidFill>
              </a:rPr>
              <a:t> read /read 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[on terminal 3] </a:t>
            </a:r>
            <a:r>
              <a:rPr lang="en-US" dirty="0" err="1" smtClean="0">
                <a:solidFill>
                  <a:schemeClr val="bg2"/>
                </a:solidFill>
              </a:rPr>
              <a:t>yarp</a:t>
            </a:r>
            <a:r>
              <a:rPr lang="en-US" dirty="0" smtClean="0">
                <a:solidFill>
                  <a:schemeClr val="bg2"/>
                </a:solidFill>
              </a:rPr>
              <a:t> write /write /read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65400" y="274320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7075" y="274320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7325" y="326225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781300" y="323850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02300" y="274320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89600" y="274320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31725" y="326225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/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18200" y="323850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568700" y="3416300"/>
            <a:ext cx="2311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93700" y="4292600"/>
            <a:ext cx="4140200" cy="160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$ </a:t>
            </a:r>
            <a:r>
              <a:rPr lang="en-US" sz="1400" dirty="0" err="1" smtClean="0">
                <a:solidFill>
                  <a:schemeClr val="bg2"/>
                </a:solidFill>
              </a:rPr>
              <a:t>yarp</a:t>
            </a:r>
            <a:r>
              <a:rPr lang="en-US" sz="1400" dirty="0" smtClean="0">
                <a:solidFill>
                  <a:schemeClr val="bg2"/>
                </a:solidFill>
              </a:rPr>
              <a:t> write /write /read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Port /write listening at tcp://127.0.0.1:10012</a:t>
            </a:r>
          </a:p>
          <a:p>
            <a:r>
              <a:rPr lang="en-US" sz="1400" dirty="0" err="1" smtClean="0">
                <a:solidFill>
                  <a:schemeClr val="bg2"/>
                </a:solidFill>
              </a:rPr>
              <a:t>yarp</a:t>
            </a:r>
            <a:r>
              <a:rPr lang="en-US" sz="1400" dirty="0" smtClean="0">
                <a:solidFill>
                  <a:schemeClr val="bg2"/>
                </a:solidFill>
              </a:rPr>
              <a:t>: Sending output from /write to /read using </a:t>
            </a:r>
            <a:r>
              <a:rPr lang="en-US" sz="1400" dirty="0" err="1" smtClean="0">
                <a:solidFill>
                  <a:schemeClr val="bg2"/>
                </a:solidFill>
              </a:rPr>
              <a:t>tcp</a:t>
            </a:r>
            <a:endParaRPr lang="en-US" sz="1400" dirty="0" smtClean="0">
              <a:solidFill>
                <a:schemeClr val="bg2"/>
              </a:solidFill>
            </a:endParaRPr>
          </a:p>
          <a:p>
            <a:r>
              <a:rPr lang="en-US" sz="1400" dirty="0" smtClean="0">
                <a:solidFill>
                  <a:schemeClr val="bg2"/>
                </a:solidFill>
              </a:rPr>
              <a:t>Added output connection from "/write" to "/read"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hello </a:t>
            </a:r>
            <a:r>
              <a:rPr lang="en-US" sz="1400" dirty="0" err="1" smtClean="0">
                <a:solidFill>
                  <a:schemeClr val="bg2"/>
                </a:solidFill>
              </a:rPr>
              <a:t>yarp</a:t>
            </a:r>
            <a:endParaRPr lang="en-US" sz="1400" dirty="0" smtClean="0">
              <a:solidFill>
                <a:schemeClr val="bg2"/>
              </a:solidFill>
            </a:endParaRPr>
          </a:p>
          <a:p>
            <a:r>
              <a:rPr lang="en-US" sz="1400" dirty="0" smtClean="0">
                <a:solidFill>
                  <a:schemeClr val="bg2"/>
                </a:solidFill>
              </a:rPr>
              <a:t>1 2 3 </a:t>
            </a:r>
          </a:p>
          <a:p>
            <a:endParaRPr lang="en-US" sz="1400" dirty="0" smtClean="0">
              <a:solidFill>
                <a:schemeClr val="bg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49800" y="4279900"/>
            <a:ext cx="4051300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$ </a:t>
            </a:r>
            <a:r>
              <a:rPr lang="en-US" sz="1400" dirty="0" err="1">
                <a:solidFill>
                  <a:schemeClr val="bg2"/>
                </a:solidFill>
              </a:rPr>
              <a:t>yarp</a:t>
            </a:r>
            <a:r>
              <a:rPr lang="en-US" sz="1400" dirty="0">
                <a:solidFill>
                  <a:schemeClr val="bg2"/>
                </a:solidFill>
              </a:rPr>
              <a:t> read /read</a:t>
            </a:r>
          </a:p>
          <a:p>
            <a:r>
              <a:rPr lang="en-US" sz="1400" dirty="0">
                <a:solidFill>
                  <a:schemeClr val="bg2"/>
                </a:solidFill>
              </a:rPr>
              <a:t>Port /read listening at tcp://127.0.0.1:10002</a:t>
            </a:r>
          </a:p>
          <a:p>
            <a:r>
              <a:rPr lang="en-US" sz="1400" dirty="0" err="1">
                <a:solidFill>
                  <a:schemeClr val="bg2"/>
                </a:solidFill>
              </a:rPr>
              <a:t>yarp</a:t>
            </a:r>
            <a:r>
              <a:rPr lang="en-US" sz="1400" dirty="0">
                <a:solidFill>
                  <a:schemeClr val="bg2"/>
                </a:solidFill>
              </a:rPr>
              <a:t>: Receiving input from /write to /read using </a:t>
            </a:r>
            <a:r>
              <a:rPr lang="en-US" sz="1400" dirty="0" err="1">
                <a:solidFill>
                  <a:schemeClr val="bg2"/>
                </a:solidFill>
              </a:rPr>
              <a:t>tcp</a:t>
            </a:r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hello </a:t>
            </a:r>
            <a:r>
              <a:rPr lang="en-US" sz="1400" dirty="0" err="1">
                <a:solidFill>
                  <a:schemeClr val="bg2"/>
                </a:solidFill>
              </a:rPr>
              <a:t>yarp</a:t>
            </a:r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1 2 3</a:t>
            </a:r>
          </a:p>
          <a:p>
            <a:endParaRPr lang="en-US" sz="1400" dirty="0">
              <a:solidFill>
                <a:schemeClr val="bg2"/>
              </a:solidFill>
            </a:endParaRPr>
          </a:p>
          <a:p>
            <a:endParaRPr lang="en-US" sz="1400" dirty="0">
              <a:solidFill>
                <a:schemeClr val="bg2"/>
              </a:solidFill>
            </a:endParaRPr>
          </a:p>
          <a:p>
            <a:endParaRPr lang="en-US" sz="1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How do we get this?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1988840"/>
            <a:ext cx="5814704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2"/>
                </a:solidFill>
              </a:rPr>
              <a:t>int</a:t>
            </a:r>
            <a:r>
              <a:rPr lang="en-US" sz="1400" dirty="0">
                <a:solidFill>
                  <a:schemeClr val="bg2"/>
                </a:solidFill>
              </a:rPr>
              <a:t> main(</a:t>
            </a:r>
            <a:r>
              <a:rPr lang="en-US" sz="1400" dirty="0" err="1">
                <a:solidFill>
                  <a:schemeClr val="bg2"/>
                </a:solidFill>
              </a:rPr>
              <a:t>int</a:t>
            </a:r>
            <a:r>
              <a:rPr lang="en-US" sz="1400" dirty="0">
                <a:solidFill>
                  <a:schemeClr val="bg2"/>
                </a:solidFill>
              </a:rPr>
              <a:t> </a:t>
            </a:r>
            <a:r>
              <a:rPr lang="en-US" sz="1400" dirty="0" err="1">
                <a:solidFill>
                  <a:schemeClr val="bg2"/>
                </a:solidFill>
              </a:rPr>
              <a:t>argc</a:t>
            </a:r>
            <a:r>
              <a:rPr lang="en-US" sz="1400" dirty="0">
                <a:solidFill>
                  <a:schemeClr val="bg2"/>
                </a:solidFill>
              </a:rPr>
              <a:t>, char *</a:t>
            </a:r>
            <a:r>
              <a:rPr lang="en-US" sz="1400" dirty="0" err="1">
                <a:solidFill>
                  <a:schemeClr val="bg2"/>
                </a:solidFill>
              </a:rPr>
              <a:t>argv</a:t>
            </a:r>
            <a:r>
              <a:rPr lang="en-US" sz="1400" dirty="0">
                <a:solidFill>
                  <a:schemeClr val="bg2"/>
                </a:solidFill>
              </a:rPr>
              <a:t>) {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Network </a:t>
            </a:r>
            <a:r>
              <a:rPr lang="en-US" sz="1400" dirty="0" err="1">
                <a:solidFill>
                  <a:schemeClr val="bg2"/>
                </a:solidFill>
              </a:rPr>
              <a:t>yarp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Port </a:t>
            </a:r>
            <a:r>
              <a:rPr lang="en-US" sz="1400" dirty="0" err="1">
                <a:solidFill>
                  <a:schemeClr val="bg2"/>
                </a:solidFill>
              </a:rPr>
              <a:t>inPort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</a:t>
            </a:r>
            <a:r>
              <a:rPr lang="en-US" sz="1400" dirty="0" err="1">
                <a:solidFill>
                  <a:schemeClr val="bg2"/>
                </a:solidFill>
              </a:rPr>
              <a:t>inPort.open</a:t>
            </a:r>
            <a:r>
              <a:rPr lang="en-US" sz="1400" dirty="0">
                <a:solidFill>
                  <a:schemeClr val="bg2"/>
                </a:solidFill>
              </a:rPr>
              <a:t>("/relay/in");</a:t>
            </a:r>
          </a:p>
          <a:p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    Port </a:t>
            </a:r>
            <a:r>
              <a:rPr lang="en-US" sz="1400" dirty="0" err="1">
                <a:solidFill>
                  <a:schemeClr val="bg2"/>
                </a:solidFill>
              </a:rPr>
              <a:t>outPort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</a:t>
            </a:r>
            <a:r>
              <a:rPr lang="en-US" sz="1400" dirty="0" err="1">
                <a:solidFill>
                  <a:schemeClr val="bg2"/>
                </a:solidFill>
              </a:rPr>
              <a:t>outPort.open</a:t>
            </a:r>
            <a:r>
              <a:rPr lang="en-US" sz="1400" dirty="0">
                <a:solidFill>
                  <a:schemeClr val="bg2"/>
                </a:solidFill>
              </a:rPr>
              <a:t>("/relay/out</a:t>
            </a:r>
            <a:r>
              <a:rPr lang="en-US" sz="1400" dirty="0" smtClean="0">
                <a:solidFill>
                  <a:schemeClr val="bg2"/>
                </a:solidFill>
              </a:rPr>
              <a:t>");</a:t>
            </a:r>
          </a:p>
          <a:p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 err="1" smtClean="0">
                <a:solidFill>
                  <a:schemeClr val="bg2"/>
                </a:solidFill>
              </a:rPr>
              <a:t>Networl</a:t>
            </a:r>
            <a:r>
              <a:rPr lang="en-US" sz="1400" dirty="0" smtClean="0">
                <a:solidFill>
                  <a:schemeClr val="bg2"/>
                </a:solidFill>
              </a:rPr>
              <a:t>::connect(“/write”, “/relay/in”);</a:t>
            </a:r>
            <a:endParaRPr lang="en-US" sz="1400" dirty="0">
              <a:solidFill>
                <a:schemeClr val="bg2"/>
              </a:solidFill>
            </a:endParaRPr>
          </a:p>
          <a:p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    while (true) {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</a:t>
            </a:r>
            <a:r>
              <a:rPr lang="en-US" sz="1400" dirty="0" err="1">
                <a:solidFill>
                  <a:schemeClr val="bg2"/>
                </a:solidFill>
              </a:rPr>
              <a:t>cout</a:t>
            </a:r>
            <a:r>
              <a:rPr lang="en-US" sz="1400" dirty="0">
                <a:solidFill>
                  <a:schemeClr val="bg2"/>
                </a:solidFill>
              </a:rPr>
              <a:t> &lt;&lt; "waiting for input" &lt;&lt; </a:t>
            </a:r>
            <a:r>
              <a:rPr lang="en-US" sz="1400" dirty="0" err="1">
                <a:solidFill>
                  <a:schemeClr val="bg2"/>
                </a:solidFill>
              </a:rPr>
              <a:t>endl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        Bottle </a:t>
            </a:r>
            <a:r>
              <a:rPr lang="en-US" sz="1400" dirty="0" err="1" smtClean="0">
                <a:solidFill>
                  <a:schemeClr val="bg2"/>
                </a:solidFill>
              </a:rPr>
              <a:t>input,output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</a:t>
            </a:r>
            <a:r>
              <a:rPr lang="en-US" sz="1400" dirty="0" err="1" smtClean="0">
                <a:solidFill>
                  <a:schemeClr val="bg2"/>
                </a:solidFill>
              </a:rPr>
              <a:t>inPort.read</a:t>
            </a:r>
            <a:r>
              <a:rPr lang="en-US" sz="1400" dirty="0" smtClean="0">
                <a:solidFill>
                  <a:schemeClr val="bg2"/>
                </a:solidFill>
              </a:rPr>
              <a:t>(input</a:t>
            </a:r>
            <a:r>
              <a:rPr lang="en-US" sz="1400" dirty="0">
                <a:solidFill>
                  <a:schemeClr val="bg2"/>
                </a:solidFill>
              </a:rPr>
              <a:t>);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output=input;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</a:t>
            </a:r>
            <a:r>
              <a:rPr lang="en-US" sz="1400" dirty="0" err="1">
                <a:solidFill>
                  <a:schemeClr val="bg2"/>
                </a:solidFill>
              </a:rPr>
              <a:t>cout</a:t>
            </a:r>
            <a:r>
              <a:rPr lang="en-US" sz="1400" dirty="0">
                <a:solidFill>
                  <a:schemeClr val="bg2"/>
                </a:solidFill>
              </a:rPr>
              <a:t> &lt;&lt; "writing " &lt;&lt; </a:t>
            </a:r>
            <a:r>
              <a:rPr lang="en-US" sz="1400" dirty="0" err="1">
                <a:solidFill>
                  <a:schemeClr val="bg2"/>
                </a:solidFill>
              </a:rPr>
              <a:t>output.toString</a:t>
            </a:r>
            <a:r>
              <a:rPr lang="en-US" sz="1400" dirty="0">
                <a:solidFill>
                  <a:schemeClr val="bg2"/>
                </a:solidFill>
              </a:rPr>
              <a:t>().</a:t>
            </a:r>
            <a:r>
              <a:rPr lang="en-US" sz="1400" dirty="0" err="1">
                <a:solidFill>
                  <a:schemeClr val="bg2"/>
                </a:solidFill>
              </a:rPr>
              <a:t>c_str</a:t>
            </a:r>
            <a:r>
              <a:rPr lang="en-US" sz="1400" dirty="0">
                <a:solidFill>
                  <a:schemeClr val="bg2"/>
                </a:solidFill>
              </a:rPr>
              <a:t>() &lt;&lt; </a:t>
            </a:r>
            <a:r>
              <a:rPr lang="en-US" sz="1400" dirty="0" err="1">
                <a:solidFill>
                  <a:schemeClr val="bg2"/>
                </a:solidFill>
              </a:rPr>
              <a:t>endl</a:t>
            </a:r>
            <a:r>
              <a:rPr lang="en-US" sz="1400" dirty="0">
                <a:solidFill>
                  <a:schemeClr val="bg2"/>
                </a:solidFill>
              </a:rPr>
              <a:t>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    </a:t>
            </a:r>
            <a:r>
              <a:rPr lang="en-US" sz="1400" dirty="0" err="1">
                <a:solidFill>
                  <a:schemeClr val="bg2"/>
                </a:solidFill>
              </a:rPr>
              <a:t>outPort.write</a:t>
            </a:r>
            <a:r>
              <a:rPr lang="en-US" sz="1400" dirty="0">
                <a:solidFill>
                  <a:schemeClr val="bg2"/>
                </a:solidFill>
              </a:rPr>
              <a:t>(output);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}</a:t>
            </a:r>
          </a:p>
          <a:p>
            <a:r>
              <a:rPr lang="en-US" sz="1400" dirty="0">
                <a:solidFill>
                  <a:schemeClr val="bg2"/>
                </a:solidFill>
              </a:rPr>
              <a:t>    return 0;</a:t>
            </a:r>
          </a:p>
          <a:p>
            <a:r>
              <a:rPr lang="en-US" sz="1400" dirty="0">
                <a:solidFill>
                  <a:schemeClr val="bg2"/>
                </a:solidFill>
              </a:rPr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6873922" y="1891855"/>
            <a:ext cx="1549400" cy="16811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1222" y="1879978"/>
            <a:ext cx="1524000" cy="19090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+mj-lt"/>
              </a:rPr>
              <a:t>relay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67722" y="2387154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/relay/in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7042322" y="2375065"/>
            <a:ext cx="1139778" cy="4438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9172" y="2982404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/relay/out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31272" y="2968830"/>
            <a:ext cx="1233956" cy="3918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701" y="1130300"/>
            <a:ext cx="803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Let’s now to write a simple “relay” executable which takes whatever comes from a port  and forwards it to another one.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900"/>
            <a:ext cx="9144000" cy="1143000"/>
          </a:xfrm>
        </p:spPr>
        <p:txBody>
          <a:bodyPr/>
          <a:lstStyle/>
          <a:p>
            <a:r>
              <a:rPr lang="en-US" sz="3200" dirty="0" smtClean="0"/>
              <a:t>Connect the new module to our network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492500" y="3327400"/>
            <a:ext cx="1549400" cy="172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9800" y="332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+mj-lt"/>
              </a:rPr>
              <a:t>relay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4425" y="3858325"/>
            <a:ext cx="89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+mj-lt"/>
              </a:rPr>
              <a:t>/relay/in</a:t>
            </a:r>
            <a:endParaRPr lang="en-US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708400" y="3822700"/>
            <a:ext cx="10160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87125" y="4429825"/>
            <a:ext cx="1034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+mj-lt"/>
              </a:rPr>
              <a:t>/relay/out</a:t>
            </a:r>
            <a:endParaRPr lang="en-US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3721100" y="4394200"/>
            <a:ext cx="11049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5500" y="182880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82800" y="182880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77425" y="2335975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11400" y="232410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44275" y="1840675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9700" y="182880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8075" y="234785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48300" y="232410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292600" y="2501900"/>
            <a:ext cx="1117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19400" y="1371600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disconnect /write /read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092523" y="1754161"/>
            <a:ext cx="267770" cy="646139"/>
          </a:xfrm>
          <a:custGeom>
            <a:avLst/>
            <a:gdLst>
              <a:gd name="connsiteX0" fmla="*/ 22277 w 267770"/>
              <a:gd name="connsiteY0" fmla="*/ 11139 h 646139"/>
              <a:gd name="connsiteX1" fmla="*/ 98477 w 267770"/>
              <a:gd name="connsiteY1" fmla="*/ 49239 h 646139"/>
              <a:gd name="connsiteX2" fmla="*/ 136577 w 267770"/>
              <a:gd name="connsiteY2" fmla="*/ 61939 h 646139"/>
              <a:gd name="connsiteX3" fmla="*/ 238177 w 267770"/>
              <a:gd name="connsiteY3" fmla="*/ 100039 h 646139"/>
              <a:gd name="connsiteX4" fmla="*/ 263577 w 267770"/>
              <a:gd name="connsiteY4" fmla="*/ 138139 h 646139"/>
              <a:gd name="connsiteX5" fmla="*/ 212777 w 267770"/>
              <a:gd name="connsiteY5" fmla="*/ 188939 h 646139"/>
              <a:gd name="connsiteX6" fmla="*/ 200077 w 267770"/>
              <a:gd name="connsiteY6" fmla="*/ 227039 h 646139"/>
              <a:gd name="connsiteX7" fmla="*/ 161977 w 267770"/>
              <a:gd name="connsiteY7" fmla="*/ 277839 h 646139"/>
              <a:gd name="connsiteX8" fmla="*/ 149277 w 267770"/>
              <a:gd name="connsiteY8" fmla="*/ 315939 h 646139"/>
              <a:gd name="connsiteX9" fmla="*/ 136577 w 267770"/>
              <a:gd name="connsiteY9" fmla="*/ 366739 h 646139"/>
              <a:gd name="connsiteX10" fmla="*/ 98477 w 267770"/>
              <a:gd name="connsiteY10" fmla="*/ 404839 h 646139"/>
              <a:gd name="connsiteX11" fmla="*/ 111177 w 267770"/>
              <a:gd name="connsiteY11" fmla="*/ 493739 h 646139"/>
              <a:gd name="connsiteX12" fmla="*/ 161977 w 267770"/>
              <a:gd name="connsiteY12" fmla="*/ 506439 h 646139"/>
              <a:gd name="connsiteX13" fmla="*/ 149277 w 267770"/>
              <a:gd name="connsiteY13" fmla="*/ 646139 h 64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7770" h="646139">
                <a:moveTo>
                  <a:pt x="22277" y="11139"/>
                </a:moveTo>
                <a:cubicBezTo>
                  <a:pt x="118042" y="43061"/>
                  <a:pt x="0" y="0"/>
                  <a:pt x="98477" y="49239"/>
                </a:cubicBezTo>
                <a:cubicBezTo>
                  <a:pt x="110451" y="55226"/>
                  <a:pt x="124042" y="57239"/>
                  <a:pt x="136577" y="61939"/>
                </a:cubicBezTo>
                <a:cubicBezTo>
                  <a:pt x="258064" y="107497"/>
                  <a:pt x="151697" y="71212"/>
                  <a:pt x="238177" y="100039"/>
                </a:cubicBezTo>
                <a:cubicBezTo>
                  <a:pt x="246644" y="112739"/>
                  <a:pt x="267770" y="123463"/>
                  <a:pt x="263577" y="138139"/>
                </a:cubicBezTo>
                <a:cubicBezTo>
                  <a:pt x="256998" y="161165"/>
                  <a:pt x="226696" y="169452"/>
                  <a:pt x="212777" y="188939"/>
                </a:cubicBezTo>
                <a:cubicBezTo>
                  <a:pt x="204996" y="199832"/>
                  <a:pt x="206719" y="215416"/>
                  <a:pt x="200077" y="227039"/>
                </a:cubicBezTo>
                <a:cubicBezTo>
                  <a:pt x="189575" y="245417"/>
                  <a:pt x="174677" y="260906"/>
                  <a:pt x="161977" y="277839"/>
                </a:cubicBezTo>
                <a:cubicBezTo>
                  <a:pt x="157744" y="290539"/>
                  <a:pt x="152955" y="303067"/>
                  <a:pt x="149277" y="315939"/>
                </a:cubicBezTo>
                <a:cubicBezTo>
                  <a:pt x="144482" y="332722"/>
                  <a:pt x="145237" y="351584"/>
                  <a:pt x="136577" y="366739"/>
                </a:cubicBezTo>
                <a:cubicBezTo>
                  <a:pt x="127666" y="382333"/>
                  <a:pt x="111177" y="392139"/>
                  <a:pt x="98477" y="404839"/>
                </a:cubicBezTo>
                <a:cubicBezTo>
                  <a:pt x="70684" y="488217"/>
                  <a:pt x="46757" y="475333"/>
                  <a:pt x="111177" y="493739"/>
                </a:cubicBezTo>
                <a:cubicBezTo>
                  <a:pt x="127960" y="498534"/>
                  <a:pt x="145044" y="502206"/>
                  <a:pt x="161977" y="506439"/>
                </a:cubicBezTo>
                <a:cubicBezTo>
                  <a:pt x="147702" y="620641"/>
                  <a:pt x="149277" y="573909"/>
                  <a:pt x="149277" y="646139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136900" y="2514600"/>
            <a:ext cx="927100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2806700" y="2933700"/>
            <a:ext cx="1054100" cy="774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394994" y="3124994"/>
            <a:ext cx="1636712" cy="952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5100" y="4064000"/>
            <a:ext cx="287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connect /write /relay/in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78500" y="4330700"/>
            <a:ext cx="2956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connect /relay/out /read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5359400" y="3478536"/>
            <a:ext cx="1054100" cy="890264"/>
          </a:xfrm>
          <a:custGeom>
            <a:avLst/>
            <a:gdLst>
              <a:gd name="connsiteX0" fmla="*/ 1054100 w 1054100"/>
              <a:gd name="connsiteY0" fmla="*/ 890264 h 890264"/>
              <a:gd name="connsiteX1" fmla="*/ 977900 w 1054100"/>
              <a:gd name="connsiteY1" fmla="*/ 839464 h 890264"/>
              <a:gd name="connsiteX2" fmla="*/ 927100 w 1054100"/>
              <a:gd name="connsiteY2" fmla="*/ 801364 h 890264"/>
              <a:gd name="connsiteX3" fmla="*/ 838200 w 1054100"/>
              <a:gd name="connsiteY3" fmla="*/ 750564 h 890264"/>
              <a:gd name="connsiteX4" fmla="*/ 800100 w 1054100"/>
              <a:gd name="connsiteY4" fmla="*/ 712464 h 890264"/>
              <a:gd name="connsiteX5" fmla="*/ 723900 w 1054100"/>
              <a:gd name="connsiteY5" fmla="*/ 661664 h 890264"/>
              <a:gd name="connsiteX6" fmla="*/ 711200 w 1054100"/>
              <a:gd name="connsiteY6" fmla="*/ 623564 h 890264"/>
              <a:gd name="connsiteX7" fmla="*/ 736600 w 1054100"/>
              <a:gd name="connsiteY7" fmla="*/ 547364 h 890264"/>
              <a:gd name="connsiteX8" fmla="*/ 723900 w 1054100"/>
              <a:gd name="connsiteY8" fmla="*/ 471164 h 890264"/>
              <a:gd name="connsiteX9" fmla="*/ 520700 w 1054100"/>
              <a:gd name="connsiteY9" fmla="*/ 458464 h 890264"/>
              <a:gd name="connsiteX10" fmla="*/ 482600 w 1054100"/>
              <a:gd name="connsiteY10" fmla="*/ 445764 h 890264"/>
              <a:gd name="connsiteX11" fmla="*/ 495300 w 1054100"/>
              <a:gd name="connsiteY11" fmla="*/ 394964 h 890264"/>
              <a:gd name="connsiteX12" fmla="*/ 533400 w 1054100"/>
              <a:gd name="connsiteY12" fmla="*/ 369564 h 890264"/>
              <a:gd name="connsiteX13" fmla="*/ 571500 w 1054100"/>
              <a:gd name="connsiteY13" fmla="*/ 293364 h 890264"/>
              <a:gd name="connsiteX14" fmla="*/ 444500 w 1054100"/>
              <a:gd name="connsiteY14" fmla="*/ 217164 h 890264"/>
              <a:gd name="connsiteX15" fmla="*/ 406400 w 1054100"/>
              <a:gd name="connsiteY15" fmla="*/ 204464 h 890264"/>
              <a:gd name="connsiteX16" fmla="*/ 190500 w 1054100"/>
              <a:gd name="connsiteY16" fmla="*/ 179064 h 890264"/>
              <a:gd name="connsiteX17" fmla="*/ 203200 w 1054100"/>
              <a:gd name="connsiteY17" fmla="*/ 140964 h 890264"/>
              <a:gd name="connsiteX18" fmla="*/ 228600 w 1054100"/>
              <a:gd name="connsiteY18" fmla="*/ 39364 h 890264"/>
              <a:gd name="connsiteX19" fmla="*/ 190500 w 1054100"/>
              <a:gd name="connsiteY19" fmla="*/ 26664 h 890264"/>
              <a:gd name="connsiteX20" fmla="*/ 38100 w 1054100"/>
              <a:gd name="connsiteY20" fmla="*/ 1264 h 890264"/>
              <a:gd name="connsiteX21" fmla="*/ 0 w 1054100"/>
              <a:gd name="connsiteY21" fmla="*/ 1264 h 89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54100" h="890264">
                <a:moveTo>
                  <a:pt x="1054100" y="890264"/>
                </a:moveTo>
                <a:cubicBezTo>
                  <a:pt x="1028700" y="873331"/>
                  <a:pt x="1002322" y="857780"/>
                  <a:pt x="977900" y="839464"/>
                </a:cubicBezTo>
                <a:cubicBezTo>
                  <a:pt x="960967" y="826764"/>
                  <a:pt x="945049" y="812582"/>
                  <a:pt x="927100" y="801364"/>
                </a:cubicBezTo>
                <a:cubicBezTo>
                  <a:pt x="877413" y="770310"/>
                  <a:pt x="880148" y="785521"/>
                  <a:pt x="838200" y="750564"/>
                </a:cubicBezTo>
                <a:cubicBezTo>
                  <a:pt x="824402" y="739066"/>
                  <a:pt x="814277" y="723491"/>
                  <a:pt x="800100" y="712464"/>
                </a:cubicBezTo>
                <a:cubicBezTo>
                  <a:pt x="776003" y="693722"/>
                  <a:pt x="723900" y="661664"/>
                  <a:pt x="723900" y="661664"/>
                </a:cubicBezTo>
                <a:cubicBezTo>
                  <a:pt x="719667" y="648964"/>
                  <a:pt x="709722" y="636869"/>
                  <a:pt x="711200" y="623564"/>
                </a:cubicBezTo>
                <a:cubicBezTo>
                  <a:pt x="714157" y="596954"/>
                  <a:pt x="736600" y="547364"/>
                  <a:pt x="736600" y="547364"/>
                </a:cubicBezTo>
                <a:cubicBezTo>
                  <a:pt x="732367" y="521964"/>
                  <a:pt x="747711" y="480968"/>
                  <a:pt x="723900" y="471164"/>
                </a:cubicBezTo>
                <a:cubicBezTo>
                  <a:pt x="661146" y="445324"/>
                  <a:pt x="588193" y="465568"/>
                  <a:pt x="520700" y="458464"/>
                </a:cubicBezTo>
                <a:cubicBezTo>
                  <a:pt x="507387" y="457063"/>
                  <a:pt x="495300" y="449997"/>
                  <a:pt x="482600" y="445764"/>
                </a:cubicBezTo>
                <a:cubicBezTo>
                  <a:pt x="486833" y="428831"/>
                  <a:pt x="485618" y="409487"/>
                  <a:pt x="495300" y="394964"/>
                </a:cubicBezTo>
                <a:cubicBezTo>
                  <a:pt x="503767" y="382264"/>
                  <a:pt x="522607" y="380357"/>
                  <a:pt x="533400" y="369564"/>
                </a:cubicBezTo>
                <a:cubicBezTo>
                  <a:pt x="558019" y="344945"/>
                  <a:pt x="561171" y="324352"/>
                  <a:pt x="571500" y="293364"/>
                </a:cubicBezTo>
                <a:cubicBezTo>
                  <a:pt x="517329" y="257250"/>
                  <a:pt x="499173" y="240595"/>
                  <a:pt x="444500" y="217164"/>
                </a:cubicBezTo>
                <a:cubicBezTo>
                  <a:pt x="432195" y="211891"/>
                  <a:pt x="419639" y="206450"/>
                  <a:pt x="406400" y="204464"/>
                </a:cubicBezTo>
                <a:cubicBezTo>
                  <a:pt x="334739" y="193715"/>
                  <a:pt x="262467" y="187531"/>
                  <a:pt x="190500" y="179064"/>
                </a:cubicBezTo>
                <a:cubicBezTo>
                  <a:pt x="194733" y="166364"/>
                  <a:pt x="199678" y="153879"/>
                  <a:pt x="203200" y="140964"/>
                </a:cubicBezTo>
                <a:cubicBezTo>
                  <a:pt x="212385" y="107285"/>
                  <a:pt x="228600" y="39364"/>
                  <a:pt x="228600" y="39364"/>
                </a:cubicBezTo>
                <a:cubicBezTo>
                  <a:pt x="215900" y="35131"/>
                  <a:pt x="203487" y="29911"/>
                  <a:pt x="190500" y="26664"/>
                </a:cubicBezTo>
                <a:cubicBezTo>
                  <a:pt x="151317" y="16868"/>
                  <a:pt x="73942" y="4848"/>
                  <a:pt x="38100" y="1264"/>
                </a:cubicBezTo>
                <a:cubicBezTo>
                  <a:pt x="25463" y="0"/>
                  <a:pt x="12700" y="1264"/>
                  <a:pt x="0" y="1264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854200" y="3314700"/>
            <a:ext cx="1133822" cy="711200"/>
          </a:xfrm>
          <a:custGeom>
            <a:avLst/>
            <a:gdLst>
              <a:gd name="connsiteX0" fmla="*/ 0 w 1133822"/>
              <a:gd name="connsiteY0" fmla="*/ 711200 h 711200"/>
              <a:gd name="connsiteX1" fmla="*/ 50800 w 1133822"/>
              <a:gd name="connsiteY1" fmla="*/ 685800 h 711200"/>
              <a:gd name="connsiteX2" fmla="*/ 177800 w 1133822"/>
              <a:gd name="connsiteY2" fmla="*/ 596900 h 711200"/>
              <a:gd name="connsiteX3" fmla="*/ 228600 w 1133822"/>
              <a:gd name="connsiteY3" fmla="*/ 584200 h 711200"/>
              <a:gd name="connsiteX4" fmla="*/ 266700 w 1133822"/>
              <a:gd name="connsiteY4" fmla="*/ 546100 h 711200"/>
              <a:gd name="connsiteX5" fmla="*/ 304800 w 1133822"/>
              <a:gd name="connsiteY5" fmla="*/ 520700 h 711200"/>
              <a:gd name="connsiteX6" fmla="*/ 368300 w 1133822"/>
              <a:gd name="connsiteY6" fmla="*/ 469900 h 711200"/>
              <a:gd name="connsiteX7" fmla="*/ 482600 w 1133822"/>
              <a:gd name="connsiteY7" fmla="*/ 520700 h 711200"/>
              <a:gd name="connsiteX8" fmla="*/ 546100 w 1133822"/>
              <a:gd name="connsiteY8" fmla="*/ 431800 h 711200"/>
              <a:gd name="connsiteX9" fmla="*/ 558800 w 1133822"/>
              <a:gd name="connsiteY9" fmla="*/ 368300 h 711200"/>
              <a:gd name="connsiteX10" fmla="*/ 584200 w 1133822"/>
              <a:gd name="connsiteY10" fmla="*/ 292100 h 711200"/>
              <a:gd name="connsiteX11" fmla="*/ 800100 w 1133822"/>
              <a:gd name="connsiteY11" fmla="*/ 279400 h 711200"/>
              <a:gd name="connsiteX12" fmla="*/ 876300 w 1133822"/>
              <a:gd name="connsiteY12" fmla="*/ 228600 h 711200"/>
              <a:gd name="connsiteX13" fmla="*/ 889000 w 1133822"/>
              <a:gd name="connsiteY13" fmla="*/ 190500 h 711200"/>
              <a:gd name="connsiteX14" fmla="*/ 901700 w 1133822"/>
              <a:gd name="connsiteY14" fmla="*/ 139700 h 711200"/>
              <a:gd name="connsiteX15" fmla="*/ 927100 w 1133822"/>
              <a:gd name="connsiteY15" fmla="*/ 88900 h 711200"/>
              <a:gd name="connsiteX16" fmla="*/ 965200 w 1133822"/>
              <a:gd name="connsiteY16" fmla="*/ 76200 h 711200"/>
              <a:gd name="connsiteX17" fmla="*/ 1092200 w 1133822"/>
              <a:gd name="connsiteY17" fmla="*/ 38100 h 711200"/>
              <a:gd name="connsiteX18" fmla="*/ 1130300 w 1133822"/>
              <a:gd name="connsiteY18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3822" h="711200">
                <a:moveTo>
                  <a:pt x="0" y="711200"/>
                </a:moveTo>
                <a:cubicBezTo>
                  <a:pt x="16933" y="702733"/>
                  <a:pt x="34875" y="696038"/>
                  <a:pt x="50800" y="685800"/>
                </a:cubicBezTo>
                <a:cubicBezTo>
                  <a:pt x="94267" y="657857"/>
                  <a:pt x="127668" y="609433"/>
                  <a:pt x="177800" y="596900"/>
                </a:cubicBezTo>
                <a:lnTo>
                  <a:pt x="228600" y="584200"/>
                </a:lnTo>
                <a:cubicBezTo>
                  <a:pt x="241300" y="571500"/>
                  <a:pt x="252902" y="557598"/>
                  <a:pt x="266700" y="546100"/>
                </a:cubicBezTo>
                <a:cubicBezTo>
                  <a:pt x="278426" y="536329"/>
                  <a:pt x="294007" y="531493"/>
                  <a:pt x="304800" y="520700"/>
                </a:cubicBezTo>
                <a:cubicBezTo>
                  <a:pt x="362245" y="463255"/>
                  <a:pt x="294127" y="494624"/>
                  <a:pt x="368300" y="469900"/>
                </a:cubicBezTo>
                <a:cubicBezTo>
                  <a:pt x="458980" y="500127"/>
                  <a:pt x="422223" y="480448"/>
                  <a:pt x="482600" y="520700"/>
                </a:cubicBezTo>
                <a:cubicBezTo>
                  <a:pt x="484791" y="517779"/>
                  <a:pt x="541457" y="444180"/>
                  <a:pt x="546100" y="431800"/>
                </a:cubicBezTo>
                <a:cubicBezTo>
                  <a:pt x="553679" y="411589"/>
                  <a:pt x="553120" y="389125"/>
                  <a:pt x="558800" y="368300"/>
                </a:cubicBezTo>
                <a:cubicBezTo>
                  <a:pt x="565845" y="342469"/>
                  <a:pt x="557472" y="293672"/>
                  <a:pt x="584200" y="292100"/>
                </a:cubicBezTo>
                <a:lnTo>
                  <a:pt x="800100" y="279400"/>
                </a:lnTo>
                <a:cubicBezTo>
                  <a:pt x="825500" y="262467"/>
                  <a:pt x="866647" y="257560"/>
                  <a:pt x="876300" y="228600"/>
                </a:cubicBezTo>
                <a:cubicBezTo>
                  <a:pt x="880533" y="215900"/>
                  <a:pt x="885322" y="203372"/>
                  <a:pt x="889000" y="190500"/>
                </a:cubicBezTo>
                <a:cubicBezTo>
                  <a:pt x="893795" y="173717"/>
                  <a:pt x="895571" y="156043"/>
                  <a:pt x="901700" y="139700"/>
                </a:cubicBezTo>
                <a:cubicBezTo>
                  <a:pt x="908347" y="121973"/>
                  <a:pt x="913713" y="102287"/>
                  <a:pt x="927100" y="88900"/>
                </a:cubicBezTo>
                <a:cubicBezTo>
                  <a:pt x="936566" y="79434"/>
                  <a:pt x="952328" y="79878"/>
                  <a:pt x="965200" y="76200"/>
                </a:cubicBezTo>
                <a:cubicBezTo>
                  <a:pt x="996260" y="67326"/>
                  <a:pt x="1069565" y="53190"/>
                  <a:pt x="1092200" y="38100"/>
                </a:cubicBezTo>
                <a:cubicBezTo>
                  <a:pt x="1133822" y="10352"/>
                  <a:pt x="1130300" y="27964"/>
                  <a:pt x="1130300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3088742" y="2187366"/>
            <a:ext cx="1549400" cy="172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76042" y="218736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+mj-lt"/>
              </a:rPr>
              <a:t>relay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70667" y="2718291"/>
            <a:ext cx="89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+mj-lt"/>
              </a:rPr>
              <a:t>/relay/in</a:t>
            </a:r>
            <a:endParaRPr lang="en-US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3304642" y="2682666"/>
            <a:ext cx="10160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83367" y="3289791"/>
            <a:ext cx="1034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+mj-lt"/>
              </a:rPr>
              <a:t>/relay/out</a:t>
            </a:r>
            <a:endParaRPr lang="en-US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317342" y="3254166"/>
            <a:ext cx="11049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300" y="0"/>
            <a:ext cx="7302500" cy="1143000"/>
          </a:xfrm>
        </p:spPr>
        <p:txBody>
          <a:bodyPr/>
          <a:lstStyle/>
          <a:p>
            <a:r>
              <a:rPr lang="en-US" sz="4000" dirty="0" smtClean="0"/>
              <a:t>how the network grows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92151" y="984250"/>
            <a:ext cx="803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It is easy to add, for example, another reader…</a:t>
            </a:r>
          </a:p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Processes can run on different machines, with different OS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1200" y="221615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500" y="22161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6875" y="273520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/write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27100" y="271145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03900" y="219075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219075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7700" y="270980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019800" y="268605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52600" y="2901950"/>
            <a:ext cx="14351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816600" y="375285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03900" y="375285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74775" y="4260025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/read2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044375" y="4236275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521200" y="2952750"/>
            <a:ext cx="1193800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508500" y="3498850"/>
            <a:ext cx="1168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6761" y="1924050"/>
            <a:ext cx="578278" cy="6367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4721" y="3460750"/>
            <a:ext cx="703787" cy="5128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0" name="Rectangle 49"/>
          <p:cNvSpPr/>
          <p:nvPr/>
        </p:nvSpPr>
        <p:spPr>
          <a:xfrm>
            <a:off x="5816600" y="5314950"/>
            <a:ext cx="1155700" cy="119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03900" y="531495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read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74775" y="5845875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/read3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032500" y="5810250"/>
            <a:ext cx="7874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6800" y="4977156"/>
            <a:ext cx="459674" cy="502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cxnSp>
        <p:nvCxnSpPr>
          <p:cNvPr id="55" name="Straight Arrow Connector 54"/>
          <p:cNvCxnSpPr/>
          <p:nvPr/>
        </p:nvCxnSpPr>
        <p:spPr>
          <a:xfrm rot="16200000" flipH="1">
            <a:off x="3987800" y="4108450"/>
            <a:ext cx="2108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47800" y="4540250"/>
            <a:ext cx="3074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connect /relay/out /read</a:t>
            </a:r>
          </a:p>
          <a:p>
            <a:r>
              <a:rPr lang="en-US" dirty="0" err="1" smtClean="0">
                <a:solidFill>
                  <a:schemeClr val="bg2"/>
                </a:solidFill>
                <a:latin typeface="+mj-lt"/>
              </a:rPr>
              <a:t>yarp</a:t>
            </a:r>
            <a:r>
              <a:rPr lang="en-US" dirty="0" smtClean="0">
                <a:solidFill>
                  <a:schemeClr val="bg2"/>
                </a:solidFill>
                <a:latin typeface="+mj-lt"/>
              </a:rPr>
              <a:t> connect /relay/out /read2</a:t>
            </a:r>
          </a:p>
          <a:p>
            <a:r>
              <a:rPr lang="en-US" dirty="0" smtClean="0">
                <a:solidFill>
                  <a:schemeClr val="bg2"/>
                </a:solidFill>
                <a:latin typeface="+mj-lt"/>
              </a:rPr>
              <a:t>…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8371" y="1974850"/>
            <a:ext cx="703787" cy="5128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5967" y="1886445"/>
            <a:ext cx="578278" cy="6367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19200"/>
            <a:ext cx="7696200" cy="2425824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yarp</a:t>
            </a:r>
            <a:r>
              <a:rPr lang="en-US" sz="3200" dirty="0" smtClean="0"/>
              <a:t> name list</a:t>
            </a:r>
            <a:br>
              <a:rPr lang="en-US" sz="3200" dirty="0" smtClean="0"/>
            </a:br>
            <a:r>
              <a:rPr lang="en-US" sz="3200" dirty="0" err="1" smtClean="0"/>
              <a:t>yarp</a:t>
            </a:r>
            <a:r>
              <a:rPr lang="en-US" sz="3200" dirty="0" smtClean="0"/>
              <a:t> name query /read</a:t>
            </a:r>
            <a:br>
              <a:rPr lang="en-US" sz="3200" dirty="0" smtClean="0"/>
            </a:br>
            <a:r>
              <a:rPr lang="en-US" sz="3200" dirty="0" err="1" smtClean="0"/>
              <a:t>yarp</a:t>
            </a:r>
            <a:r>
              <a:rPr lang="en-US" sz="3200" dirty="0" smtClean="0"/>
              <a:t> name get /read accepts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088869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/>
          <a:lstStyle/>
          <a:p>
            <a:r>
              <a:rPr lang="en-US" dirty="0" err="1" smtClean="0"/>
              <a:t>BufferedPort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81439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n-US" sz="2800" dirty="0" smtClean="0"/>
              <a:t>In the previous example timing between ports is coupled:</a:t>
            </a:r>
          </a:p>
          <a:p>
            <a:pPr marL="730250" lvl="1" indent="-273050">
              <a:buFont typeface="Bliss Pro Light" pitchFamily="50" charset="0"/>
              <a:buChar char="–"/>
            </a:pPr>
            <a:r>
              <a:rPr lang="en-US" sz="2800" dirty="0" smtClean="0"/>
              <a:t>The reader waits until data arrives to the port</a:t>
            </a:r>
          </a:p>
          <a:p>
            <a:pPr marL="730250" lvl="1" indent="-273050">
              <a:buFont typeface="Bliss Pro Light" pitchFamily="50" charset="0"/>
              <a:buChar char="–"/>
            </a:pPr>
            <a:r>
              <a:rPr lang="en-US" sz="2800" dirty="0" smtClean="0"/>
              <a:t>The writer waits until data is transmitted</a:t>
            </a:r>
          </a:p>
          <a:p>
            <a:pPr marL="273050" indent="-273050">
              <a:buFont typeface="Arial" pitchFamily="34" charset="0"/>
              <a:buChar char="•"/>
            </a:pPr>
            <a:r>
              <a:rPr lang="en-US" sz="2800" dirty="0" smtClean="0"/>
              <a:t>Buffered ports allow decoupling time:</a:t>
            </a:r>
          </a:p>
          <a:p>
            <a:pPr marL="730250" lvl="1" indent="-273050">
              <a:buFont typeface="Bliss Pro Light" pitchFamily="50" charset="0"/>
              <a:buChar char="–"/>
            </a:pPr>
            <a:r>
              <a:rPr lang="en-US" sz="2800" dirty="0" smtClean="0"/>
              <a:t>non blocking read	</a:t>
            </a:r>
          </a:p>
          <a:p>
            <a:pPr marL="730250" lvl="1" indent="-273050">
              <a:buFont typeface="Bliss Pro Light" pitchFamily="50" charset="0"/>
              <a:buChar char="–"/>
            </a:pPr>
            <a:r>
              <a:rPr lang="en-US" sz="2800" dirty="0" smtClean="0"/>
              <a:t>non blocking write</a:t>
            </a:r>
            <a:endParaRPr lang="en-US" sz="2800" dirty="0" smtClean="0">
              <a:sym typeface="Wingdings" pitchFamily="2" charset="2"/>
            </a:endParaRPr>
          </a:p>
          <a:p>
            <a:pPr marL="273050" indent="-273050">
              <a:buFont typeface="Arial" pitchFamily="34" charset="0"/>
              <a:buChar char="•"/>
            </a:pPr>
            <a:r>
              <a:rPr lang="en-US" sz="2800" dirty="0" smtClean="0">
                <a:sym typeface="Wingdings" pitchFamily="2" charset="2"/>
              </a:rPr>
              <a:t>May loose messages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857232"/>
            <a:ext cx="750099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n-US" sz="2400" dirty="0" smtClean="0"/>
              <a:t>Read:</a:t>
            </a:r>
          </a:p>
          <a:p>
            <a:r>
              <a:rPr lang="en-US" sz="2000" dirty="0" err="1" smtClean="0"/>
              <a:t>BufferedPort</a:t>
            </a:r>
            <a:r>
              <a:rPr lang="en-US" sz="2000" dirty="0" smtClean="0"/>
              <a:t>&lt;Bottle&gt; p; 		// Create a port. </a:t>
            </a:r>
          </a:p>
          <a:p>
            <a:r>
              <a:rPr lang="en-US" sz="2000" dirty="0" err="1" smtClean="0"/>
              <a:t>p.open</a:t>
            </a:r>
            <a:r>
              <a:rPr lang="en-US" sz="2000" dirty="0" smtClean="0"/>
              <a:t>("/in"); 				// Give it a name on the network. </a:t>
            </a:r>
          </a:p>
          <a:p>
            <a:r>
              <a:rPr lang="en-US" sz="2000" dirty="0" smtClean="0"/>
              <a:t>while (true) { </a:t>
            </a:r>
          </a:p>
          <a:p>
            <a:r>
              <a:rPr lang="en-US" sz="2000" dirty="0" smtClean="0"/>
              <a:t>	Bottle *b = </a:t>
            </a:r>
            <a:r>
              <a:rPr lang="en-US" sz="2000" dirty="0" err="1" smtClean="0"/>
              <a:t>p.read</a:t>
            </a:r>
            <a:r>
              <a:rPr lang="en-US" sz="2000" dirty="0" smtClean="0"/>
              <a:t>(); 		// Read/wait for until data arrives. ... </a:t>
            </a:r>
          </a:p>
          <a:p>
            <a:r>
              <a:rPr lang="en-US" sz="2000" dirty="0" smtClean="0"/>
              <a:t>	// Do something with data in *</a:t>
            </a:r>
            <a:r>
              <a:rPr lang="en-US" sz="2000" dirty="0" smtClean="0"/>
              <a:t>b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} </a:t>
            </a:r>
          </a:p>
          <a:p>
            <a:endParaRPr lang="en-US" sz="24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en-US" sz="2400" dirty="0" smtClean="0"/>
              <a:t>Write:</a:t>
            </a:r>
          </a:p>
          <a:p>
            <a:r>
              <a:rPr lang="en-US" sz="2000" dirty="0" err="1" smtClean="0"/>
              <a:t>BufferedPort</a:t>
            </a:r>
            <a:r>
              <a:rPr lang="en-US" sz="2000" dirty="0" smtClean="0"/>
              <a:t>&lt;Bottle&gt; p; 		// Create a port. </a:t>
            </a:r>
          </a:p>
          <a:p>
            <a:r>
              <a:rPr lang="en-US" sz="2000" dirty="0" err="1" smtClean="0"/>
              <a:t>p.open</a:t>
            </a:r>
            <a:r>
              <a:rPr lang="en-US" sz="2000" dirty="0" smtClean="0"/>
              <a:t>("/out"); 				// Give it a name on the network. </a:t>
            </a:r>
          </a:p>
          <a:p>
            <a:r>
              <a:rPr lang="en-US" sz="2000" dirty="0" smtClean="0"/>
              <a:t>while (true) { </a:t>
            </a:r>
          </a:p>
          <a:p>
            <a:r>
              <a:rPr lang="en-US" sz="2000" dirty="0" smtClean="0"/>
              <a:t>	Bottle&amp; b = </a:t>
            </a:r>
            <a:r>
              <a:rPr lang="en-US" sz="2000" dirty="0" err="1" smtClean="0"/>
              <a:t>p.prepare</a:t>
            </a:r>
            <a:r>
              <a:rPr lang="en-US" sz="2000" dirty="0" smtClean="0"/>
              <a:t>(); 	// Get a place to store things. ... </a:t>
            </a:r>
          </a:p>
          <a:p>
            <a:r>
              <a:rPr lang="en-US" sz="2000" dirty="0" smtClean="0"/>
              <a:t>	// Generate data. </a:t>
            </a:r>
          </a:p>
          <a:p>
            <a:r>
              <a:rPr lang="en-US" sz="2000" dirty="0" smtClean="0"/>
              <a:t>	</a:t>
            </a:r>
            <a:r>
              <a:rPr lang="en-US" sz="2000" dirty="0" err="1" smtClean="0"/>
              <a:t>p.write</a:t>
            </a:r>
            <a:r>
              <a:rPr lang="en-US" sz="2000" dirty="0" smtClean="0"/>
              <a:t>(); 				// Send the data. </a:t>
            </a:r>
          </a:p>
          <a:p>
            <a:r>
              <a:rPr lang="en-US" sz="2000" dirty="0" smtClean="0"/>
              <a:t>}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14348" y="21431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err="1" smtClean="0"/>
              <a:t>BufferedPort</a:t>
            </a:r>
            <a:r>
              <a:rPr lang="en-US" sz="2400" dirty="0" smtClean="0"/>
              <a:t>&lt;Bottle&gt; p;</a:t>
            </a:r>
          </a:p>
          <a:p>
            <a:r>
              <a:rPr lang="en-US" sz="2400" dirty="0" smtClean="0"/>
              <a:t>...</a:t>
            </a:r>
          </a:p>
          <a:p>
            <a:r>
              <a:rPr lang="en-US" sz="2400" dirty="0" smtClean="0"/>
              <a:t>Bottle *b = </a:t>
            </a:r>
            <a:r>
              <a:rPr lang="en-US" sz="2400" dirty="0" err="1" smtClean="0"/>
              <a:t>p.read</a:t>
            </a:r>
            <a:r>
              <a:rPr lang="en-US" sz="2400" dirty="0" smtClean="0"/>
              <a:t>(false);</a:t>
            </a:r>
          </a:p>
          <a:p>
            <a:r>
              <a:rPr lang="en-US" sz="2400" dirty="0" smtClean="0"/>
              <a:t>if (b!=NULL) {</a:t>
            </a:r>
          </a:p>
          <a:p>
            <a:r>
              <a:rPr lang="en-US" sz="2400" dirty="0" smtClean="0"/>
              <a:t>  // data received in *b</a:t>
            </a:r>
          </a:p>
          <a:p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477020"/>
            <a:ext cx="8027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n-US" sz="2800" dirty="0" smtClean="0"/>
              <a:t>Polling: when you do not want to wait for input data: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nside Pages">
  <a:themeElements>
    <a:clrScheme name="Custom 1">
      <a:dk1>
        <a:srgbClr val="FFFFFF"/>
      </a:dk1>
      <a:lt1>
        <a:srgbClr val="616365"/>
      </a:lt1>
      <a:dk2>
        <a:srgbClr val="0000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iss Pro">
      <a:majorFont>
        <a:latin typeface="Bliss Pro"/>
        <a:ea typeface=""/>
        <a:cs typeface=""/>
      </a:majorFont>
      <a:minorFont>
        <a:latin typeface="Blis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IIT.thmx</Template>
  <TotalTime>1850</TotalTime>
  <Words>427</Words>
  <Application>Microsoft Office PowerPoint</Application>
  <PresentationFormat>On-screen Show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Title Page</vt:lpstr>
      <vt:lpstr>Inside Pages</vt:lpstr>
      <vt:lpstr>A (very) simple example: read data to/from a port</vt:lpstr>
      <vt:lpstr>How do we get this?</vt:lpstr>
      <vt:lpstr>Connect the new module to our network</vt:lpstr>
      <vt:lpstr>how the network grows</vt:lpstr>
      <vt:lpstr>yarp name list yarp name query /read yarp name get /read accepts</vt:lpstr>
      <vt:lpstr>BufferedPort</vt:lpstr>
      <vt:lpstr>PowerPoint Presentation</vt:lpstr>
      <vt:lpstr>PowerPoint Presentation</vt:lpstr>
    </vt:vector>
  </TitlesOfParts>
  <Company>IIT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Dring</dc:creator>
  <cp:lastModifiedBy>nat</cp:lastModifiedBy>
  <cp:revision>285</cp:revision>
  <cp:lastPrinted>2011-06-28T13:57:32Z</cp:lastPrinted>
  <dcterms:created xsi:type="dcterms:W3CDTF">2008-10-22T13:24:50Z</dcterms:created>
  <dcterms:modified xsi:type="dcterms:W3CDTF">2012-07-19T10:23:11Z</dcterms:modified>
</cp:coreProperties>
</file>